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368" r:id="rId2"/>
    <p:sldId id="375" r:id="rId3"/>
    <p:sldId id="364" r:id="rId4"/>
    <p:sldId id="374" r:id="rId5"/>
    <p:sldId id="373" r:id="rId6"/>
    <p:sldId id="376" r:id="rId7"/>
    <p:sldId id="295" r:id="rId8"/>
    <p:sldId id="3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873385F-8169-B58A-C767-167DA5F0CF08}" name="Peter Kedron" initials="PK" userId="S::pkedron@asurite.asu.edu::61743f4f-ed61-4d9d-aa85-90ff0c3205a8" providerId="AD"/>
  <p188:author id="{CF2FCE84-6DCE-FC25-A624-1932145288EF}" name="Holler, Joseph" initials="HJ" userId="S::josephh@middlebury.edu::1c43cc53-1bef-42f5-a33d-c4ac8edf949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564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37"/>
    <p:restoredTop sz="73605"/>
  </p:normalViewPr>
  <p:slideViewPr>
    <p:cSldViewPr snapToGrid="0">
      <p:cViewPr varScale="1">
        <p:scale>
          <a:sx n="92" d="100"/>
          <a:sy n="92" d="100"/>
        </p:scale>
        <p:origin x="6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8/10/relationships/authors" Target="author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0CA534-21FC-C942-8EF2-C32A9E95CBAA}" type="datetimeFigureOut">
              <a:rPr lang="en-US" smtClean="0"/>
              <a:t>8/27/23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148D67-A58E-BB45-917E-E57F8FAAE896}" type="slidenum">
              <a:rPr lang="en-US" smtClean="0"/>
              <a:t>‹#›</a:t>
            </a:fld>
            <a:endParaRPr lang="en-US"/>
          </a:p>
        </p:txBody>
      </p:sp>
    </p:spTree>
    <p:extLst>
      <p:ext uri="{BB962C8B-B14F-4D97-AF65-F5344CB8AC3E}">
        <p14:creationId xmlns:p14="http://schemas.microsoft.com/office/powerpoint/2010/main" val="4219136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2</a:t>
            </a:fld>
            <a:endParaRPr lang="en-US"/>
          </a:p>
        </p:txBody>
      </p:sp>
    </p:spTree>
    <p:extLst>
      <p:ext uri="{BB962C8B-B14F-4D97-AF65-F5344CB8AC3E}">
        <p14:creationId xmlns:p14="http://schemas.microsoft.com/office/powerpoint/2010/main" val="32950272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3</a:t>
            </a:fld>
            <a:endParaRPr lang="en-US"/>
          </a:p>
        </p:txBody>
      </p:sp>
    </p:spTree>
    <p:extLst>
      <p:ext uri="{BB962C8B-B14F-4D97-AF65-F5344CB8AC3E}">
        <p14:creationId xmlns:p14="http://schemas.microsoft.com/office/powerpoint/2010/main" val="31997717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4</a:t>
            </a:fld>
            <a:endParaRPr lang="en-US"/>
          </a:p>
        </p:txBody>
      </p:sp>
    </p:spTree>
    <p:extLst>
      <p:ext uri="{BB962C8B-B14F-4D97-AF65-F5344CB8AC3E}">
        <p14:creationId xmlns:p14="http://schemas.microsoft.com/office/powerpoint/2010/main" val="4008324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5</a:t>
            </a:fld>
            <a:endParaRPr lang="en-US"/>
          </a:p>
        </p:txBody>
      </p:sp>
    </p:spTree>
    <p:extLst>
      <p:ext uri="{BB962C8B-B14F-4D97-AF65-F5344CB8AC3E}">
        <p14:creationId xmlns:p14="http://schemas.microsoft.com/office/powerpoint/2010/main" val="1730588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6</a:t>
            </a:fld>
            <a:endParaRPr lang="en-US"/>
          </a:p>
        </p:txBody>
      </p:sp>
    </p:spTree>
    <p:extLst>
      <p:ext uri="{BB962C8B-B14F-4D97-AF65-F5344CB8AC3E}">
        <p14:creationId xmlns:p14="http://schemas.microsoft.com/office/powerpoint/2010/main" val="2938713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7</a:t>
            </a:fld>
            <a:endParaRPr lang="en-US"/>
          </a:p>
        </p:txBody>
      </p:sp>
    </p:spTree>
    <p:extLst>
      <p:ext uri="{BB962C8B-B14F-4D97-AF65-F5344CB8AC3E}">
        <p14:creationId xmlns:p14="http://schemas.microsoft.com/office/powerpoint/2010/main" val="25144317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practice of data science is commonly presented as a lifecycle. Researchers progress through a series of steps as they investigate a domain question and ultimately arrive at a conclusion. They then share that conclusion with others to inform decision making, add to our collective knowledge, and shape future work on similar questions. </a:t>
            </a:r>
          </a:p>
          <a:p>
            <a:pPr marL="171450" indent="-171450">
              <a:buFont typeface="Arial" panose="020B0604020202020204" pitchFamily="34" charset="0"/>
              <a:buChar char="•"/>
            </a:pPr>
            <a:r>
              <a:rPr lang="en-US" dirty="0"/>
              <a:t>As any researcher moves through this lifecycle, they make decisions with each step they take. Each of those decisions opens alternative research paths that could have been taken, and that might have led to different result and conclusions.</a:t>
            </a:r>
          </a:p>
          <a:p>
            <a:pPr marL="171450" indent="-171450">
              <a:buFont typeface="Arial" panose="020B0604020202020204" pitchFamily="34" charset="0"/>
              <a:buChar char="•"/>
            </a:pPr>
            <a:r>
              <a:rPr lang="en-US" b="1" dirty="0"/>
              <a:t>Unobserved Selection:</a:t>
            </a:r>
            <a:r>
              <a:rPr lang="en-US" b="0" dirty="0"/>
              <a:t> The problem that many in the room are likely familiar with is that independent readers of the final published study</a:t>
            </a:r>
            <a:r>
              <a:rPr lang="en-US" dirty="0"/>
              <a:t> often do not observe the decisions that the original researchers made, or the alternative results they may have discarded. Compounding this problem is the fact that it is still not common practice to share the research artifacts used to create the results, which would allow others to examine those alternatives themselves.  </a:t>
            </a:r>
          </a:p>
          <a:p>
            <a:pPr marL="171450" indent="-171450">
              <a:buFont typeface="Arial" panose="020B0604020202020204" pitchFamily="34" charset="0"/>
              <a:buChar char="•"/>
            </a:pPr>
            <a:r>
              <a:rPr lang="en-US" b="1" dirty="0"/>
              <a:t>Explicit Selection: </a:t>
            </a:r>
            <a:r>
              <a:rPr lang="en-US" b="0" dirty="0"/>
              <a:t>There is also the related problem of selecting and interpreting a subset of results from a much larger set of observable results without correcting for that large number of tests. For example, detecting a selecting </a:t>
            </a:r>
            <a:r>
              <a:rPr lang="en-US" b="0" dirty="0" err="1"/>
              <a:t>spatialtemporal</a:t>
            </a:r>
            <a:r>
              <a:rPr lang="en-US" b="0" dirty="0"/>
              <a:t> clusters using p-values without correcting for multiple testing. </a:t>
            </a:r>
            <a:endParaRPr lang="en-US" dirty="0"/>
          </a:p>
        </p:txBody>
      </p:sp>
      <p:sp>
        <p:nvSpPr>
          <p:cNvPr id="4" name="Slide Number Placeholder 3"/>
          <p:cNvSpPr>
            <a:spLocks noGrp="1"/>
          </p:cNvSpPr>
          <p:nvPr>
            <p:ph type="sldNum" sz="quarter" idx="10"/>
          </p:nvPr>
        </p:nvSpPr>
        <p:spPr/>
        <p:txBody>
          <a:bodyPr/>
          <a:lstStyle/>
          <a:p>
            <a:fld id="{9EFBFAA7-E131-4EB2-B9B2-E2C527DBA320}" type="slidenum">
              <a:rPr lang="en-US" smtClean="0"/>
              <a:t>8</a:t>
            </a:fld>
            <a:endParaRPr lang="en-US"/>
          </a:p>
        </p:txBody>
      </p:sp>
    </p:spTree>
    <p:extLst>
      <p:ext uri="{BB962C8B-B14F-4D97-AF65-F5344CB8AC3E}">
        <p14:creationId xmlns:p14="http://schemas.microsoft.com/office/powerpoint/2010/main" val="2065295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17B4C-C704-0549-FBBE-A16BA2DD75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2B810D4-14BE-9754-249B-1C49C9A06E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F7503A-002A-F9DC-7EC0-5A6F61DE088B}"/>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5" name="Footer Placeholder 4">
            <a:extLst>
              <a:ext uri="{FF2B5EF4-FFF2-40B4-BE49-F238E27FC236}">
                <a16:creationId xmlns:a16="http://schemas.microsoft.com/office/drawing/2014/main" id="{38A78F4F-DF7C-480D-6D52-CEC7F85A69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444808-5069-B06D-8313-9A5016DD124E}"/>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34160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16598-C6ED-D320-8EE9-30E458F3163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79C5B6-8454-7AAB-B72B-640BA38D0A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3BEF0-800A-AA34-6672-662B83512838}"/>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5" name="Footer Placeholder 4">
            <a:extLst>
              <a:ext uri="{FF2B5EF4-FFF2-40B4-BE49-F238E27FC236}">
                <a16:creationId xmlns:a16="http://schemas.microsoft.com/office/drawing/2014/main" id="{54B99446-5A75-A794-B760-ED6546E4B4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9BCCDD-C67A-AB78-4B30-63507BB06CB8}"/>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193420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187A46D-71DC-4388-D6A9-423B5B2AE0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88CDFC-538E-6190-3BD0-A4F67232FE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3EFB34-2422-3430-BCBA-ECBBB7D5D2E7}"/>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5" name="Footer Placeholder 4">
            <a:extLst>
              <a:ext uri="{FF2B5EF4-FFF2-40B4-BE49-F238E27FC236}">
                <a16:creationId xmlns:a16="http://schemas.microsoft.com/office/drawing/2014/main" id="{23F1C4D7-5594-2E29-A86F-56B31B9298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377291-29F6-BA4D-385F-9869FD738F1C}"/>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1688118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9799E-2104-99BD-7FB8-206BC5316C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927CD0-B5DC-DDC8-BC2B-4F76FF00E7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F3C027-0C5F-3EF8-00C1-44672CDDFF81}"/>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5" name="Footer Placeholder 4">
            <a:extLst>
              <a:ext uri="{FF2B5EF4-FFF2-40B4-BE49-F238E27FC236}">
                <a16:creationId xmlns:a16="http://schemas.microsoft.com/office/drawing/2014/main" id="{ABAA33AD-20FD-3678-D9DB-BDA8D4D90B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769F57-4EFF-FAE8-3A06-32E83223849D}"/>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3324289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8CB9E-B849-9748-0B73-098B669DA7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94E3EB-30F8-111E-890F-5C550E4920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A3FE73-2904-221E-6EDC-EF185D4E9E66}"/>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5" name="Footer Placeholder 4">
            <a:extLst>
              <a:ext uri="{FF2B5EF4-FFF2-40B4-BE49-F238E27FC236}">
                <a16:creationId xmlns:a16="http://schemas.microsoft.com/office/drawing/2014/main" id="{BF65342D-462C-88C3-A5B2-77BA9243E8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251341-01F3-BBA8-04E4-14126FB07A82}"/>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194486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30978-FA45-48F3-1B4A-86C3173B01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1E3243-A97C-12EE-0F16-DA48F05568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E05AD1-7BB7-A592-B3B8-D3A305DB7A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92B3DA-37F3-DD71-E247-DACEFBE5436B}"/>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6" name="Footer Placeholder 5">
            <a:extLst>
              <a:ext uri="{FF2B5EF4-FFF2-40B4-BE49-F238E27FC236}">
                <a16:creationId xmlns:a16="http://schemas.microsoft.com/office/drawing/2014/main" id="{DA860AB6-857F-0A0F-72FF-B331E6672C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A1E7B8-CA3B-D405-D6DE-27B14B7B772B}"/>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186359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3C551-AA5D-E6A2-6963-A6AB368BDA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C24B17-E7CA-B21B-1998-A75D96A9D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17F53F-B7E6-A8C1-BEB4-561175A16F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A5715D-16E1-2983-9236-43F6E2EF1E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8B2993-5EB5-F0E5-5395-58FFC7DBE34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4CCF4A-20C6-8EDC-0FD5-236B4D758505}"/>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8" name="Footer Placeholder 7">
            <a:extLst>
              <a:ext uri="{FF2B5EF4-FFF2-40B4-BE49-F238E27FC236}">
                <a16:creationId xmlns:a16="http://schemas.microsoft.com/office/drawing/2014/main" id="{ED60E33A-1183-F675-56BD-78F27B69100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F5CD4E-C1F5-A733-4E02-AF42B23B30F1}"/>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2208633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CE173-0564-F464-7015-0786E5586E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4539634-2DFF-3CED-5735-2271347E8D06}"/>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4" name="Footer Placeholder 3">
            <a:extLst>
              <a:ext uri="{FF2B5EF4-FFF2-40B4-BE49-F238E27FC236}">
                <a16:creationId xmlns:a16="http://schemas.microsoft.com/office/drawing/2014/main" id="{98326FE0-1999-ED3D-D6EF-79A5A543765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A058CA-2825-BB91-63E3-E4EB08976F61}"/>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1066826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A27AC8-F75B-4219-6D3A-396F286FBAD2}"/>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3" name="Footer Placeholder 2">
            <a:extLst>
              <a:ext uri="{FF2B5EF4-FFF2-40B4-BE49-F238E27FC236}">
                <a16:creationId xmlns:a16="http://schemas.microsoft.com/office/drawing/2014/main" id="{BFB7BFA2-787A-7604-3E28-3845619782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34F5C9-D62B-FC12-65B1-DC4AF5FF3256}"/>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652044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6CD07-0C11-2B93-8101-1DA4BA3B8D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4E2DFDD-A323-163B-7E3B-329E54F3C0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66055BE-C1AD-D896-FBB8-09F15D50CC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C9D0AF-E79F-5529-CA29-D24A2F25FF42}"/>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6" name="Footer Placeholder 5">
            <a:extLst>
              <a:ext uri="{FF2B5EF4-FFF2-40B4-BE49-F238E27FC236}">
                <a16:creationId xmlns:a16="http://schemas.microsoft.com/office/drawing/2014/main" id="{9107DE5D-E20F-74D2-B0A2-442895A808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1A46C-C8ED-35EC-2542-1CDB7D33EAA2}"/>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2964008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F4A86-6E31-B68E-A104-4C7EF33752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32B7C56-BC7D-B9A5-6722-9EB8E43841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E0A594-0B75-C40A-79E6-621674054F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16113F-0F7D-CC12-89D3-C8AFC4E3B566}"/>
              </a:ext>
            </a:extLst>
          </p:cNvPr>
          <p:cNvSpPr>
            <a:spLocks noGrp="1"/>
          </p:cNvSpPr>
          <p:nvPr>
            <p:ph type="dt" sz="half" idx="10"/>
          </p:nvPr>
        </p:nvSpPr>
        <p:spPr/>
        <p:txBody>
          <a:bodyPr/>
          <a:lstStyle/>
          <a:p>
            <a:fld id="{3795D041-B0E2-2A45-8386-04D00EAF596C}" type="datetimeFigureOut">
              <a:rPr lang="en-US" smtClean="0"/>
              <a:t>8/27/23</a:t>
            </a:fld>
            <a:endParaRPr lang="en-US"/>
          </a:p>
        </p:txBody>
      </p:sp>
      <p:sp>
        <p:nvSpPr>
          <p:cNvPr id="6" name="Footer Placeholder 5">
            <a:extLst>
              <a:ext uri="{FF2B5EF4-FFF2-40B4-BE49-F238E27FC236}">
                <a16:creationId xmlns:a16="http://schemas.microsoft.com/office/drawing/2014/main" id="{A347AFD1-C052-9A95-9CE4-D089E4DF88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DBC79C-7CC1-E883-249C-67ED72E78995}"/>
              </a:ext>
            </a:extLst>
          </p:cNvPr>
          <p:cNvSpPr>
            <a:spLocks noGrp="1"/>
          </p:cNvSpPr>
          <p:nvPr>
            <p:ph type="sldNum" sz="quarter" idx="12"/>
          </p:nvPr>
        </p:nvSpPr>
        <p:spPr/>
        <p:txBody>
          <a:bodyPr/>
          <a:lstStyle/>
          <a:p>
            <a:fld id="{499088B2-CA5B-E948-B664-A41809C4597D}" type="slidenum">
              <a:rPr lang="en-US" smtClean="0"/>
              <a:t>‹#›</a:t>
            </a:fld>
            <a:endParaRPr lang="en-US"/>
          </a:p>
        </p:txBody>
      </p:sp>
    </p:spTree>
    <p:extLst>
      <p:ext uri="{BB962C8B-B14F-4D97-AF65-F5344CB8AC3E}">
        <p14:creationId xmlns:p14="http://schemas.microsoft.com/office/powerpoint/2010/main" val="32684702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FC5440-11B4-F475-55B1-D521B477A1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D6DED9-7042-3A8F-2AA8-52798250E6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580E21-B47D-8D6C-D94E-EFDB0E3ADF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95D041-B0E2-2A45-8386-04D00EAF596C}" type="datetimeFigureOut">
              <a:rPr lang="en-US" smtClean="0"/>
              <a:t>8/27/23</a:t>
            </a:fld>
            <a:endParaRPr lang="en-US"/>
          </a:p>
        </p:txBody>
      </p:sp>
      <p:sp>
        <p:nvSpPr>
          <p:cNvPr id="5" name="Footer Placeholder 4">
            <a:extLst>
              <a:ext uri="{FF2B5EF4-FFF2-40B4-BE49-F238E27FC236}">
                <a16:creationId xmlns:a16="http://schemas.microsoft.com/office/drawing/2014/main" id="{9A31729B-7B85-8A00-6973-5A359C8E19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B64FFBE-3175-C11C-F0CD-9606DFB10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9088B2-CA5B-E948-B664-A41809C4597D}" type="slidenum">
              <a:rPr lang="en-US" smtClean="0"/>
              <a:t>‹#›</a:t>
            </a:fld>
            <a:endParaRPr lang="en-US"/>
          </a:p>
        </p:txBody>
      </p:sp>
    </p:spTree>
    <p:extLst>
      <p:ext uri="{BB962C8B-B14F-4D97-AF65-F5344CB8AC3E}">
        <p14:creationId xmlns:p14="http://schemas.microsoft.com/office/powerpoint/2010/main" val="37278920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hyperlink" Target="https://hegsrr.github.io/"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beach with a body of water and a blue sky&#10;&#10;Description automatically generated">
            <a:extLst>
              <a:ext uri="{FF2B5EF4-FFF2-40B4-BE49-F238E27FC236}">
                <a16:creationId xmlns:a16="http://schemas.microsoft.com/office/drawing/2014/main" id="{826EC2C9-064C-859B-8619-F211FA08C691}"/>
              </a:ext>
            </a:extLst>
          </p:cNvPr>
          <p:cNvPicPr>
            <a:picLocks noChangeAspect="1"/>
          </p:cNvPicPr>
          <p:nvPr/>
        </p:nvPicPr>
        <p:blipFill rotWithShape="1">
          <a:blip r:embed="rId2"/>
          <a:srcRect t="25812" b="29525"/>
          <a:stretch/>
        </p:blipFill>
        <p:spPr>
          <a:xfrm>
            <a:off x="0" y="-12455"/>
            <a:ext cx="12192000" cy="3630158"/>
          </a:xfrm>
          <a:prstGeom prst="rect">
            <a:avLst/>
          </a:prstGeom>
        </p:spPr>
      </p:pic>
      <p:sp>
        <p:nvSpPr>
          <p:cNvPr id="2" name="Rectangle 1">
            <a:extLst>
              <a:ext uri="{FF2B5EF4-FFF2-40B4-BE49-F238E27FC236}">
                <a16:creationId xmlns:a16="http://schemas.microsoft.com/office/drawing/2014/main" id="{F5FAEB41-BFE3-F4B2-DAF7-67747C466A84}"/>
              </a:ext>
            </a:extLst>
          </p:cNvPr>
          <p:cNvSpPr/>
          <p:nvPr/>
        </p:nvSpPr>
        <p:spPr>
          <a:xfrm>
            <a:off x="-1" y="3339292"/>
            <a:ext cx="12192001" cy="370702"/>
          </a:xfrm>
          <a:prstGeom prst="rect">
            <a:avLst/>
          </a:prstGeom>
          <a:solidFill>
            <a:srgbClr val="0485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13579D4E-2415-6433-2FF9-7F45040FFAB1}"/>
              </a:ext>
            </a:extLst>
          </p:cNvPr>
          <p:cNvSpPr txBox="1"/>
          <p:nvPr/>
        </p:nvSpPr>
        <p:spPr>
          <a:xfrm>
            <a:off x="387927" y="4010955"/>
            <a:ext cx="10300668" cy="523221"/>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Reproducing and Replicating Spatial Data Science</a:t>
            </a:r>
          </a:p>
        </p:txBody>
      </p:sp>
      <p:sp>
        <p:nvSpPr>
          <p:cNvPr id="6" name="TextBox 5">
            <a:extLst>
              <a:ext uri="{FF2B5EF4-FFF2-40B4-BE49-F238E27FC236}">
                <a16:creationId xmlns:a16="http://schemas.microsoft.com/office/drawing/2014/main" id="{0A69F8E5-D11A-3E9D-75DC-B2153A94142D}"/>
              </a:ext>
            </a:extLst>
          </p:cNvPr>
          <p:cNvSpPr txBox="1"/>
          <p:nvPr/>
        </p:nvSpPr>
        <p:spPr>
          <a:xfrm>
            <a:off x="387927" y="4680148"/>
            <a:ext cx="10181968" cy="400110"/>
          </a:xfrm>
          <a:prstGeom prst="rect">
            <a:avLst/>
          </a:prstGeom>
          <a:noFill/>
        </p:spPr>
        <p:txBody>
          <a:bodyPr wrap="square" rtlCol="0">
            <a:spAutoFit/>
          </a:bodyPr>
          <a:lstStyle/>
          <a:p>
            <a:r>
              <a:rPr lang="en-US" sz="2000" dirty="0">
                <a:latin typeface="AvenirNextforSAS Light" panose="020B0403020202020204" pitchFamily="34" charset="0"/>
                <a:cs typeface="Arial" panose="020B0604020202020204" pitchFamily="34" charset="0"/>
              </a:rPr>
              <a:t>Joseph Holler, Peter Kedron, and Sarah Bardin</a:t>
            </a:r>
          </a:p>
        </p:txBody>
      </p:sp>
      <p:pic>
        <p:nvPicPr>
          <p:cNvPr id="7" name="Picture 6" descr="A picture containing silhouette&#10;&#10;Description automatically generated">
            <a:extLst>
              <a:ext uri="{FF2B5EF4-FFF2-40B4-BE49-F238E27FC236}">
                <a16:creationId xmlns:a16="http://schemas.microsoft.com/office/drawing/2014/main" id="{ACB898B7-3140-EBB2-3B47-BAFA0302BE3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26380" y="5649773"/>
            <a:ext cx="1682578" cy="1682578"/>
          </a:xfrm>
          <a:prstGeom prst="rect">
            <a:avLst/>
          </a:prstGeom>
        </p:spPr>
      </p:pic>
      <p:pic>
        <p:nvPicPr>
          <p:cNvPr id="1026" name="Picture 2">
            <a:extLst>
              <a:ext uri="{FF2B5EF4-FFF2-40B4-BE49-F238E27FC236}">
                <a16:creationId xmlns:a16="http://schemas.microsoft.com/office/drawing/2014/main" id="{35EA59DD-1386-51F3-0CA7-0A50BF4C78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9940" y="6234466"/>
            <a:ext cx="1160053" cy="50042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iddlebury College Shield and Seal">
            <a:extLst>
              <a:ext uri="{FF2B5EF4-FFF2-40B4-BE49-F238E27FC236}">
                <a16:creationId xmlns:a16="http://schemas.microsoft.com/office/drawing/2014/main" id="{9D5272E8-DA05-3731-50E9-2C23595A64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6627" y="6317779"/>
            <a:ext cx="912014" cy="34656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322D191-E98F-1DA2-A8F3-A9AA5748603C}"/>
              </a:ext>
            </a:extLst>
          </p:cNvPr>
          <p:cNvSpPr txBox="1"/>
          <p:nvPr/>
        </p:nvSpPr>
        <p:spPr>
          <a:xfrm>
            <a:off x="387927" y="5418553"/>
            <a:ext cx="10181968" cy="400110"/>
          </a:xfrm>
          <a:prstGeom prst="rect">
            <a:avLst/>
          </a:prstGeom>
          <a:noFill/>
        </p:spPr>
        <p:txBody>
          <a:bodyPr wrap="square" rtlCol="0">
            <a:spAutoFit/>
          </a:bodyPr>
          <a:lstStyle/>
          <a:p>
            <a:r>
              <a:rPr lang="en-US" sz="2000" dirty="0">
                <a:latin typeface="Avenir Book" panose="02000503020000020003" pitchFamily="2" charset="0"/>
                <a:hlinkClick r:id="rId6"/>
              </a:rPr>
              <a:t>HEGSRR.github.io</a:t>
            </a:r>
            <a:endParaRPr lang="en-US" sz="2000" dirty="0">
              <a:latin typeface="Avenir Book" panose="02000503020000020003" pitchFamily="2" charset="0"/>
              <a:cs typeface="Arial" panose="020B0604020202020204" pitchFamily="34" charset="0"/>
            </a:endParaRPr>
          </a:p>
        </p:txBody>
      </p:sp>
      <p:sp>
        <p:nvSpPr>
          <p:cNvPr id="9" name="TextBox 8">
            <a:extLst>
              <a:ext uri="{FF2B5EF4-FFF2-40B4-BE49-F238E27FC236}">
                <a16:creationId xmlns:a16="http://schemas.microsoft.com/office/drawing/2014/main" id="{FC21C9C9-240E-0FEF-F969-10524C4A2C80}"/>
              </a:ext>
            </a:extLst>
          </p:cNvPr>
          <p:cNvSpPr txBox="1"/>
          <p:nvPr/>
        </p:nvSpPr>
        <p:spPr>
          <a:xfrm>
            <a:off x="5832764" y="6379387"/>
            <a:ext cx="6151418" cy="338554"/>
          </a:xfrm>
          <a:prstGeom prst="rect">
            <a:avLst/>
          </a:prstGeom>
          <a:noFill/>
        </p:spPr>
        <p:txBody>
          <a:bodyPr wrap="square">
            <a:spAutoFit/>
          </a:bodyPr>
          <a:lstStyle/>
          <a:p>
            <a:pPr algn="r"/>
            <a:r>
              <a:rPr lang="en-US" sz="1600" dirty="0">
                <a:latin typeface="Avenir Book" panose="02000503020000020003" pitchFamily="2" charset="0"/>
              </a:rPr>
              <a:t>Funding Support from NSF BCS-2049837, NSF OAC-1743184</a:t>
            </a:r>
            <a:r>
              <a:rPr lang="en-US" sz="1600" dirty="0">
                <a:latin typeface="Avenir Book" panose="02000503020000020003" pitchFamily="2" charset="0"/>
                <a:cs typeface="Arial" panose="020B0604020202020204" pitchFamily="34" charset="0"/>
              </a:rPr>
              <a:t> </a:t>
            </a:r>
            <a:endParaRPr lang="en-US" sz="1600" dirty="0"/>
          </a:p>
        </p:txBody>
      </p:sp>
    </p:spTree>
    <p:extLst>
      <p:ext uri="{BB962C8B-B14F-4D97-AF65-F5344CB8AC3E}">
        <p14:creationId xmlns:p14="http://schemas.microsoft.com/office/powerpoint/2010/main" val="3732402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2</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Please take 2mins to complete a short survey about open science research practices</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Tell Us What You Think</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A6AA7E3B-8412-74BF-AB15-16952474C521}"/>
              </a:ext>
            </a:extLst>
          </p:cNvPr>
          <p:cNvSpPr txBox="1"/>
          <p:nvPr/>
        </p:nvSpPr>
        <p:spPr>
          <a:xfrm>
            <a:off x="945666" y="2948570"/>
            <a:ext cx="10300668" cy="523221"/>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INSERT SURVEY LINK HERE BIG</a:t>
            </a:r>
          </a:p>
        </p:txBody>
      </p:sp>
      <p:sp>
        <p:nvSpPr>
          <p:cNvPr id="6" name="TextBox 5">
            <a:extLst>
              <a:ext uri="{FF2B5EF4-FFF2-40B4-BE49-F238E27FC236}">
                <a16:creationId xmlns:a16="http://schemas.microsoft.com/office/drawing/2014/main" id="{D711C529-51F6-7863-0178-C43602EEB3E4}"/>
              </a:ext>
            </a:extLst>
          </p:cNvPr>
          <p:cNvSpPr txBox="1"/>
          <p:nvPr/>
        </p:nvSpPr>
        <p:spPr>
          <a:xfrm>
            <a:off x="942597" y="4251343"/>
            <a:ext cx="10300668" cy="400110"/>
          </a:xfrm>
          <a:prstGeom prst="rect">
            <a:avLst/>
          </a:prstGeom>
          <a:noFill/>
        </p:spPr>
        <p:txBody>
          <a:bodyPr wrap="square" rtlCol="0">
            <a:spAutoFit/>
          </a:bodyPr>
          <a:lstStyle/>
          <a:p>
            <a:r>
              <a:rPr lang="en-US" sz="2000" dirty="0">
                <a:latin typeface="Avenir Book" panose="02000503020000020003" pitchFamily="2" charset="0"/>
                <a:cs typeface="Arial" panose="020B0604020202020204" pitchFamily="34" charset="0"/>
              </a:rPr>
              <a:t>GIVE ANY ADDITIONAL DETAILS FROM IRB HERE</a:t>
            </a:r>
          </a:p>
        </p:txBody>
      </p:sp>
    </p:spTree>
    <p:extLst>
      <p:ext uri="{BB962C8B-B14F-4D97-AF65-F5344CB8AC3E}">
        <p14:creationId xmlns:p14="http://schemas.microsoft.com/office/powerpoint/2010/main" val="320969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3</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(Schmidt 2009, Gomez et al. 2010, Barba 2017, Christensen et al. 2019, NASEM 2019)</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Reproduction and Replication</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pic>
        <p:nvPicPr>
          <p:cNvPr id="16" name="Picture 15" descr="A screenshot of a phone&#10;&#10;Description automatically generated">
            <a:extLst>
              <a:ext uri="{FF2B5EF4-FFF2-40B4-BE49-F238E27FC236}">
                <a16:creationId xmlns:a16="http://schemas.microsoft.com/office/drawing/2014/main" id="{A12E30BF-784D-F46D-1D72-41F9B3A800FC}"/>
              </a:ext>
            </a:extLst>
          </p:cNvPr>
          <p:cNvPicPr>
            <a:picLocks noChangeAspect="1"/>
          </p:cNvPicPr>
          <p:nvPr/>
        </p:nvPicPr>
        <p:blipFill>
          <a:blip r:embed="rId3"/>
          <a:stretch>
            <a:fillRect/>
          </a:stretch>
        </p:blipFill>
        <p:spPr>
          <a:xfrm>
            <a:off x="385221" y="1658213"/>
            <a:ext cx="10419274" cy="2451594"/>
          </a:xfrm>
          <a:prstGeom prst="rect">
            <a:avLst/>
          </a:prstGeom>
        </p:spPr>
      </p:pic>
    </p:spTree>
    <p:extLst>
      <p:ext uri="{BB962C8B-B14F-4D97-AF65-F5344CB8AC3E}">
        <p14:creationId xmlns:p14="http://schemas.microsoft.com/office/powerpoint/2010/main" val="2155223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4</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(Schmidt 2009, Gomez et al. 2010, Barba 2017, Christensen et al. 2019, NASEM 2019)</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Reproduction and Replication</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pic>
        <p:nvPicPr>
          <p:cNvPr id="18" name="Picture 17" descr="A screenshot of a phone&#10;&#10;Description automatically generated">
            <a:extLst>
              <a:ext uri="{FF2B5EF4-FFF2-40B4-BE49-F238E27FC236}">
                <a16:creationId xmlns:a16="http://schemas.microsoft.com/office/drawing/2014/main" id="{DFDD74C6-64F0-4B58-07A4-030EC9D3E284}"/>
              </a:ext>
            </a:extLst>
          </p:cNvPr>
          <p:cNvPicPr>
            <a:picLocks noChangeAspect="1"/>
          </p:cNvPicPr>
          <p:nvPr/>
        </p:nvPicPr>
        <p:blipFill>
          <a:blip r:embed="rId3"/>
          <a:stretch>
            <a:fillRect/>
          </a:stretch>
        </p:blipFill>
        <p:spPr>
          <a:xfrm>
            <a:off x="385221" y="1658213"/>
            <a:ext cx="10419274" cy="2451594"/>
          </a:xfrm>
          <a:prstGeom prst="rect">
            <a:avLst/>
          </a:prstGeom>
        </p:spPr>
      </p:pic>
      <p:sp>
        <p:nvSpPr>
          <p:cNvPr id="6" name="TextBox 5">
            <a:extLst>
              <a:ext uri="{FF2B5EF4-FFF2-40B4-BE49-F238E27FC236}">
                <a16:creationId xmlns:a16="http://schemas.microsoft.com/office/drawing/2014/main" id="{47F40A94-C218-4B8E-F4B5-32E618DA57A2}"/>
              </a:ext>
            </a:extLst>
          </p:cNvPr>
          <p:cNvSpPr txBox="1"/>
          <p:nvPr/>
        </p:nvSpPr>
        <p:spPr>
          <a:xfrm>
            <a:off x="444524" y="4232308"/>
            <a:ext cx="10300668" cy="430887"/>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Reproduction</a:t>
            </a:r>
          </a:p>
        </p:txBody>
      </p:sp>
      <p:sp>
        <p:nvSpPr>
          <p:cNvPr id="10" name="TextBox 9">
            <a:extLst>
              <a:ext uri="{FF2B5EF4-FFF2-40B4-BE49-F238E27FC236}">
                <a16:creationId xmlns:a16="http://schemas.microsoft.com/office/drawing/2014/main" id="{3E665915-D004-A4CB-2BE9-80B00DFA9B90}"/>
              </a:ext>
            </a:extLst>
          </p:cNvPr>
          <p:cNvSpPr txBox="1"/>
          <p:nvPr/>
        </p:nvSpPr>
        <p:spPr>
          <a:xfrm>
            <a:off x="416815" y="4650379"/>
            <a:ext cx="10181968" cy="369332"/>
          </a:xfrm>
          <a:prstGeom prst="rect">
            <a:avLst/>
          </a:prstGeom>
          <a:noFill/>
        </p:spPr>
        <p:txBody>
          <a:bodyPr wrap="square" rtlCol="0">
            <a:spAutoFit/>
          </a:bodyPr>
          <a:lstStyle/>
          <a:p>
            <a:r>
              <a:rPr lang="en-US" i="1" dirty="0">
                <a:latin typeface="AvenirNextforSAS Light" panose="020B0403020202020204" pitchFamily="34" charset="0"/>
                <a:cs typeface="Arial" panose="020B0604020202020204" pitchFamily="34" charset="0"/>
              </a:rPr>
              <a:t>Same data, same procedure, same results, same context</a:t>
            </a:r>
          </a:p>
        </p:txBody>
      </p:sp>
      <p:sp>
        <p:nvSpPr>
          <p:cNvPr id="2" name="Rectangle 1">
            <a:extLst>
              <a:ext uri="{FF2B5EF4-FFF2-40B4-BE49-F238E27FC236}">
                <a16:creationId xmlns:a16="http://schemas.microsoft.com/office/drawing/2014/main" id="{8E4E755C-E876-0562-0EEB-1CD6DC55904B}"/>
              </a:ext>
            </a:extLst>
          </p:cNvPr>
          <p:cNvSpPr/>
          <p:nvPr/>
        </p:nvSpPr>
        <p:spPr>
          <a:xfrm>
            <a:off x="568034" y="2951017"/>
            <a:ext cx="9961473" cy="443346"/>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0140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5</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(Schmidt 2009, Gomez et al. 2010, Barba 2017, Christensen et al. 2019, NASEM 2019)</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Reproduction and Replication</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pic>
        <p:nvPicPr>
          <p:cNvPr id="18" name="Picture 17" descr="A screenshot of a phone&#10;&#10;Description automatically generated">
            <a:extLst>
              <a:ext uri="{FF2B5EF4-FFF2-40B4-BE49-F238E27FC236}">
                <a16:creationId xmlns:a16="http://schemas.microsoft.com/office/drawing/2014/main" id="{DFDD74C6-64F0-4B58-07A4-030EC9D3E284}"/>
              </a:ext>
            </a:extLst>
          </p:cNvPr>
          <p:cNvPicPr>
            <a:picLocks noChangeAspect="1"/>
          </p:cNvPicPr>
          <p:nvPr/>
        </p:nvPicPr>
        <p:blipFill>
          <a:blip r:embed="rId3"/>
          <a:stretch>
            <a:fillRect/>
          </a:stretch>
        </p:blipFill>
        <p:spPr>
          <a:xfrm>
            <a:off x="385221" y="1658213"/>
            <a:ext cx="10419274" cy="2451594"/>
          </a:xfrm>
          <a:prstGeom prst="rect">
            <a:avLst/>
          </a:prstGeom>
        </p:spPr>
      </p:pic>
      <p:sp>
        <p:nvSpPr>
          <p:cNvPr id="6" name="TextBox 5">
            <a:extLst>
              <a:ext uri="{FF2B5EF4-FFF2-40B4-BE49-F238E27FC236}">
                <a16:creationId xmlns:a16="http://schemas.microsoft.com/office/drawing/2014/main" id="{47F40A94-C218-4B8E-F4B5-32E618DA57A2}"/>
              </a:ext>
            </a:extLst>
          </p:cNvPr>
          <p:cNvSpPr txBox="1"/>
          <p:nvPr/>
        </p:nvSpPr>
        <p:spPr>
          <a:xfrm>
            <a:off x="444524" y="4232308"/>
            <a:ext cx="10300668" cy="430887"/>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Reproduction</a:t>
            </a:r>
          </a:p>
        </p:txBody>
      </p:sp>
      <p:sp>
        <p:nvSpPr>
          <p:cNvPr id="10" name="TextBox 9">
            <a:extLst>
              <a:ext uri="{FF2B5EF4-FFF2-40B4-BE49-F238E27FC236}">
                <a16:creationId xmlns:a16="http://schemas.microsoft.com/office/drawing/2014/main" id="{3E665915-D004-A4CB-2BE9-80B00DFA9B90}"/>
              </a:ext>
            </a:extLst>
          </p:cNvPr>
          <p:cNvSpPr txBox="1"/>
          <p:nvPr/>
        </p:nvSpPr>
        <p:spPr>
          <a:xfrm>
            <a:off x="416815" y="4650379"/>
            <a:ext cx="10181968" cy="369332"/>
          </a:xfrm>
          <a:prstGeom prst="rect">
            <a:avLst/>
          </a:prstGeom>
          <a:noFill/>
        </p:spPr>
        <p:txBody>
          <a:bodyPr wrap="square" rtlCol="0">
            <a:spAutoFit/>
          </a:bodyPr>
          <a:lstStyle/>
          <a:p>
            <a:r>
              <a:rPr lang="en-US" i="1" dirty="0">
                <a:latin typeface="AvenirNextforSAS Light" panose="020B0403020202020204" pitchFamily="34" charset="0"/>
                <a:cs typeface="Arial" panose="020B0604020202020204" pitchFamily="34" charset="0"/>
              </a:rPr>
              <a:t>Same data, same procedure, same results, same context</a:t>
            </a:r>
          </a:p>
        </p:txBody>
      </p:sp>
      <p:sp>
        <p:nvSpPr>
          <p:cNvPr id="11" name="TextBox 10">
            <a:extLst>
              <a:ext uri="{FF2B5EF4-FFF2-40B4-BE49-F238E27FC236}">
                <a16:creationId xmlns:a16="http://schemas.microsoft.com/office/drawing/2014/main" id="{9FA7FEC1-EDF6-2E05-795E-A783539E4FFC}"/>
              </a:ext>
            </a:extLst>
          </p:cNvPr>
          <p:cNvSpPr txBox="1"/>
          <p:nvPr/>
        </p:nvSpPr>
        <p:spPr>
          <a:xfrm>
            <a:off x="472233" y="5250879"/>
            <a:ext cx="10300668" cy="430887"/>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Replication</a:t>
            </a:r>
          </a:p>
        </p:txBody>
      </p:sp>
      <p:sp>
        <p:nvSpPr>
          <p:cNvPr id="15" name="TextBox 14">
            <a:extLst>
              <a:ext uri="{FF2B5EF4-FFF2-40B4-BE49-F238E27FC236}">
                <a16:creationId xmlns:a16="http://schemas.microsoft.com/office/drawing/2014/main" id="{DCB3581D-7A40-454F-91FA-725DF15025D0}"/>
              </a:ext>
            </a:extLst>
          </p:cNvPr>
          <p:cNvSpPr txBox="1"/>
          <p:nvPr/>
        </p:nvSpPr>
        <p:spPr>
          <a:xfrm>
            <a:off x="444524" y="5668950"/>
            <a:ext cx="10181968" cy="369332"/>
          </a:xfrm>
          <a:prstGeom prst="rect">
            <a:avLst/>
          </a:prstGeom>
          <a:noFill/>
        </p:spPr>
        <p:txBody>
          <a:bodyPr wrap="square" rtlCol="0">
            <a:spAutoFit/>
          </a:bodyPr>
          <a:lstStyle/>
          <a:p>
            <a:r>
              <a:rPr lang="en-US" i="1" dirty="0">
                <a:latin typeface="AvenirNextforSAS Light" panose="020B0403020202020204" pitchFamily="34" charset="0"/>
                <a:cs typeface="Arial" panose="020B0604020202020204" pitchFamily="34" charset="0"/>
              </a:rPr>
              <a:t>New data, similar procedure, similar results, same or new context</a:t>
            </a:r>
          </a:p>
        </p:txBody>
      </p:sp>
      <p:sp>
        <p:nvSpPr>
          <p:cNvPr id="2" name="Rectangle 1">
            <a:extLst>
              <a:ext uri="{FF2B5EF4-FFF2-40B4-BE49-F238E27FC236}">
                <a16:creationId xmlns:a16="http://schemas.microsoft.com/office/drawing/2014/main" id="{8E4E755C-E876-0562-0EEB-1CD6DC55904B}"/>
              </a:ext>
            </a:extLst>
          </p:cNvPr>
          <p:cNvSpPr/>
          <p:nvPr/>
        </p:nvSpPr>
        <p:spPr>
          <a:xfrm>
            <a:off x="568034" y="3408220"/>
            <a:ext cx="9961473" cy="443346"/>
          </a:xfrm>
          <a:prstGeom prst="rect">
            <a:avLst/>
          </a:prstGeom>
          <a:noFill/>
          <a:ln w="1905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2668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6</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93FD566-A57B-568B-6BED-C7F73003D377}"/>
              </a:ext>
            </a:extLst>
          </p:cNvPr>
          <p:cNvSpPr txBox="1"/>
          <p:nvPr/>
        </p:nvSpPr>
        <p:spPr>
          <a:xfrm>
            <a:off x="385221" y="688486"/>
            <a:ext cx="10884138" cy="369332"/>
          </a:xfrm>
          <a:prstGeom prst="rect">
            <a:avLst/>
          </a:prstGeom>
          <a:noFill/>
        </p:spPr>
        <p:txBody>
          <a:bodyPr wrap="square" rtlCol="0">
            <a:spAutoFit/>
          </a:bodyPr>
          <a:lstStyle/>
          <a:p>
            <a:r>
              <a:rPr lang="en-US" dirty="0"/>
              <a:t>Supporting R&amp;R studies in spatial data science with an open access research/teaching template</a:t>
            </a:r>
          </a:p>
        </p:txBody>
      </p:sp>
      <p:sp>
        <p:nvSpPr>
          <p:cNvPr id="13" name="TextBox 12">
            <a:extLst>
              <a:ext uri="{FF2B5EF4-FFF2-40B4-BE49-F238E27FC236}">
                <a16:creationId xmlns:a16="http://schemas.microsoft.com/office/drawing/2014/main" id="{3F91C849-CB6F-2CA2-2FC1-447EA1C20DEB}"/>
              </a:ext>
            </a:extLst>
          </p:cNvPr>
          <p:cNvSpPr txBox="1"/>
          <p:nvPr/>
        </p:nvSpPr>
        <p:spPr>
          <a:xfrm>
            <a:off x="354411" y="153540"/>
            <a:ext cx="10701505"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Format of this Virtual Workshop</a:t>
            </a:r>
          </a:p>
        </p:txBody>
      </p:sp>
      <p:cxnSp>
        <p:nvCxnSpPr>
          <p:cNvPr id="14" name="Straight Connector 13">
            <a:extLst>
              <a:ext uri="{FF2B5EF4-FFF2-40B4-BE49-F238E27FC236}">
                <a16:creationId xmlns:a16="http://schemas.microsoft.com/office/drawing/2014/main" id="{92C9A6ED-3CEC-BCF4-3BBE-A853402416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A6AA7E3B-8412-74BF-AB15-16952474C521}"/>
              </a:ext>
            </a:extLst>
          </p:cNvPr>
          <p:cNvSpPr txBox="1"/>
          <p:nvPr/>
        </p:nvSpPr>
        <p:spPr>
          <a:xfrm>
            <a:off x="945666" y="2948570"/>
            <a:ext cx="10300668" cy="523221"/>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INSERT SURVEY LINK HERE BIG</a:t>
            </a:r>
          </a:p>
        </p:txBody>
      </p:sp>
      <p:sp>
        <p:nvSpPr>
          <p:cNvPr id="6" name="TextBox 5">
            <a:extLst>
              <a:ext uri="{FF2B5EF4-FFF2-40B4-BE49-F238E27FC236}">
                <a16:creationId xmlns:a16="http://schemas.microsoft.com/office/drawing/2014/main" id="{D711C529-51F6-7863-0178-C43602EEB3E4}"/>
              </a:ext>
            </a:extLst>
          </p:cNvPr>
          <p:cNvSpPr txBox="1"/>
          <p:nvPr/>
        </p:nvSpPr>
        <p:spPr>
          <a:xfrm>
            <a:off x="942597" y="4251343"/>
            <a:ext cx="10300668" cy="400110"/>
          </a:xfrm>
          <a:prstGeom prst="rect">
            <a:avLst/>
          </a:prstGeom>
          <a:noFill/>
        </p:spPr>
        <p:txBody>
          <a:bodyPr wrap="square" rtlCol="0">
            <a:spAutoFit/>
          </a:bodyPr>
          <a:lstStyle/>
          <a:p>
            <a:r>
              <a:rPr lang="en-US" sz="2000" dirty="0">
                <a:latin typeface="Avenir Book" panose="02000503020000020003" pitchFamily="2" charset="0"/>
                <a:cs typeface="Arial" panose="020B0604020202020204" pitchFamily="34" charset="0"/>
              </a:rPr>
              <a:t>GIVE ANY ADDITIONAL DETAILS FROM IRB HERE</a:t>
            </a:r>
          </a:p>
        </p:txBody>
      </p:sp>
    </p:spTree>
    <p:extLst>
      <p:ext uri="{BB962C8B-B14F-4D97-AF65-F5344CB8AC3E}">
        <p14:creationId xmlns:p14="http://schemas.microsoft.com/office/powerpoint/2010/main" val="2407855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7</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C3AC8014-E3E1-DA0E-91D3-AA7A2A02083D}"/>
              </a:ext>
            </a:extLst>
          </p:cNvPr>
          <p:cNvSpPr/>
          <p:nvPr/>
        </p:nvSpPr>
        <p:spPr>
          <a:xfrm>
            <a:off x="385221" y="2020943"/>
            <a:ext cx="11555244" cy="2360711"/>
          </a:xfrm>
          <a:prstGeom prst="rect">
            <a:avLst/>
          </a:prstGeom>
        </p:spPr>
        <p:txBody>
          <a:bodyPr wrap="square">
            <a:spAutoFit/>
          </a:bodyPr>
          <a:lstStyle/>
          <a:p>
            <a:pPr>
              <a:lnSpc>
                <a:spcPct val="150000"/>
              </a:lnSpc>
            </a:pPr>
            <a:r>
              <a:rPr lang="en-US" sz="2000" dirty="0">
                <a:latin typeface="Avenir Light" panose="020B0402020203020204" pitchFamily="34" charset="77"/>
              </a:rPr>
              <a:t>P</a:t>
            </a:r>
            <a:r>
              <a:rPr lang="en-US" sz="2000" dirty="0">
                <a:effectLst/>
                <a:latin typeface="Avenir Light" panose="020B0402020203020204" pitchFamily="34" charset="77"/>
              </a:rPr>
              <a:t>rincipled inquiry to extract reliable and reproducible information from </a:t>
            </a:r>
            <a:r>
              <a:rPr lang="en-US" sz="2000" dirty="0" err="1">
                <a:effectLst/>
                <a:latin typeface="Avenir Light" panose="020B0402020203020204" pitchFamily="34" charset="77"/>
              </a:rPr>
              <a:t>spatialtemporal</a:t>
            </a:r>
            <a:r>
              <a:rPr lang="en-US" sz="2000" dirty="0">
                <a:effectLst/>
                <a:latin typeface="Avenir Light" panose="020B0402020203020204" pitchFamily="34" charset="77"/>
              </a:rPr>
              <a:t> data, with an </a:t>
            </a:r>
            <a:r>
              <a:rPr lang="en-US" sz="2000" i="1" dirty="0">
                <a:solidFill>
                  <a:srgbClr val="EF5645"/>
                </a:solidFill>
                <a:effectLst/>
                <a:latin typeface="Avenir Light" panose="020B0402020203020204" pitchFamily="34" charset="77"/>
              </a:rPr>
              <a:t>enriched technical language</a:t>
            </a:r>
            <a:r>
              <a:rPr lang="en-US" sz="2000" dirty="0">
                <a:effectLst/>
                <a:latin typeface="Avenir Light" panose="020B0402020203020204" pitchFamily="34" charset="77"/>
              </a:rPr>
              <a:t> to communicate and evaluate empirical evidence in the context of human decisions, domain knowledge, and geographic confounds; </a:t>
            </a:r>
            <a:r>
              <a:rPr lang="en-US" sz="2000" i="1" dirty="0">
                <a:solidFill>
                  <a:srgbClr val="EF5645"/>
                </a:solidFill>
                <a:effectLst/>
                <a:latin typeface="Avenir Light" panose="020B0402020203020204" pitchFamily="34" charset="77"/>
              </a:rPr>
              <a:t>supported by a system of external validation and evidence accumulation based on the purposeful replication of findings across space and time. </a:t>
            </a:r>
            <a:endParaRPr lang="en-US" sz="2000" i="1" dirty="0">
              <a:solidFill>
                <a:srgbClr val="EF5645"/>
              </a:solidFill>
              <a:latin typeface="Avenir Light" panose="020B0402020203020204" pitchFamily="34" charset="77"/>
            </a:endParaRPr>
          </a:p>
        </p:txBody>
      </p:sp>
      <p:sp>
        <p:nvSpPr>
          <p:cNvPr id="6" name="Rectangle 5">
            <a:extLst>
              <a:ext uri="{FF2B5EF4-FFF2-40B4-BE49-F238E27FC236}">
                <a16:creationId xmlns:a16="http://schemas.microsoft.com/office/drawing/2014/main" id="{103B4EE7-B1B2-3224-26AC-E657CCCB3CCE}"/>
              </a:ext>
            </a:extLst>
          </p:cNvPr>
          <p:cNvSpPr/>
          <p:nvPr/>
        </p:nvSpPr>
        <p:spPr>
          <a:xfrm>
            <a:off x="385221" y="4448735"/>
            <a:ext cx="11555244" cy="416011"/>
          </a:xfrm>
          <a:prstGeom prst="rect">
            <a:avLst/>
          </a:prstGeom>
        </p:spPr>
        <p:txBody>
          <a:bodyPr wrap="square">
            <a:spAutoFit/>
          </a:bodyPr>
          <a:lstStyle/>
          <a:p>
            <a:pPr>
              <a:lnSpc>
                <a:spcPct val="150000"/>
              </a:lnSpc>
            </a:pPr>
            <a:r>
              <a:rPr lang="en-US" sz="1600" dirty="0">
                <a:effectLst/>
                <a:latin typeface="Arial" panose="020B0604020202020204" pitchFamily="34" charset="0"/>
                <a:cs typeface="Arial" panose="020B0604020202020204" pitchFamily="34" charset="0"/>
              </a:rPr>
              <a:t>(Adapted from Kedron and Bardin 2021, Yu and </a:t>
            </a:r>
            <a:r>
              <a:rPr lang="en-US" sz="1600" dirty="0" err="1">
                <a:effectLst/>
                <a:latin typeface="Arial" panose="020B0604020202020204" pitchFamily="34" charset="0"/>
                <a:cs typeface="Arial" panose="020B0604020202020204" pitchFamily="34" charset="0"/>
              </a:rPr>
              <a:t>Kumbier</a:t>
            </a:r>
            <a:r>
              <a:rPr lang="en-US" sz="1600" dirty="0">
                <a:effectLst/>
                <a:latin typeface="Arial" panose="020B0604020202020204" pitchFamily="34" charset="0"/>
                <a:cs typeface="Arial" panose="020B0604020202020204" pitchFamily="34" charset="0"/>
              </a:rPr>
              <a:t> 2020)</a:t>
            </a:r>
            <a:endParaRPr lang="en-US" sz="1600"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9823A317-80E6-8C4D-9D7C-060E1DE77AD9}"/>
              </a:ext>
            </a:extLst>
          </p:cNvPr>
          <p:cNvSpPr txBox="1"/>
          <p:nvPr/>
        </p:nvSpPr>
        <p:spPr>
          <a:xfrm>
            <a:off x="385221" y="688486"/>
            <a:ext cx="10884138" cy="369332"/>
          </a:xfrm>
          <a:prstGeom prst="rect">
            <a:avLst/>
          </a:prstGeom>
          <a:noFill/>
        </p:spPr>
        <p:txBody>
          <a:bodyPr wrap="square" rtlCol="0">
            <a:spAutoFit/>
          </a:bodyPr>
          <a:lstStyle/>
          <a:p>
            <a:r>
              <a:rPr lang="en-US" dirty="0" err="1"/>
              <a:t>Munafo</a:t>
            </a:r>
            <a:r>
              <a:rPr lang="en-US" dirty="0"/>
              <a:t> et al. (2016), Kedron et al. (2020), Yu &amp; </a:t>
            </a:r>
            <a:r>
              <a:rPr lang="en-US" dirty="0" err="1"/>
              <a:t>Kumbier</a:t>
            </a:r>
            <a:r>
              <a:rPr lang="en-US" dirty="0"/>
              <a:t> (2020), </a:t>
            </a:r>
          </a:p>
        </p:txBody>
      </p:sp>
      <p:sp>
        <p:nvSpPr>
          <p:cNvPr id="11" name="TextBox 10">
            <a:extLst>
              <a:ext uri="{FF2B5EF4-FFF2-40B4-BE49-F238E27FC236}">
                <a16:creationId xmlns:a16="http://schemas.microsoft.com/office/drawing/2014/main" id="{0EA6E13B-5AD9-683B-DC75-A562631F13F4}"/>
              </a:ext>
            </a:extLst>
          </p:cNvPr>
          <p:cNvSpPr txBox="1"/>
          <p:nvPr/>
        </p:nvSpPr>
        <p:spPr>
          <a:xfrm>
            <a:off x="354412" y="153540"/>
            <a:ext cx="9780186"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Veridical </a:t>
            </a:r>
            <a:r>
              <a:rPr lang="en-US" sz="3000" b="1" dirty="0" err="1">
                <a:solidFill>
                  <a:srgbClr val="003660"/>
                </a:solidFill>
                <a:latin typeface="Arial" panose="020B0604020202020204" pitchFamily="34" charset="0"/>
                <a:cs typeface="Arial" panose="020B0604020202020204" pitchFamily="34" charset="0"/>
              </a:rPr>
              <a:t>Spatiotemproal</a:t>
            </a:r>
            <a:r>
              <a:rPr lang="en-US" sz="3000" b="1" dirty="0">
                <a:solidFill>
                  <a:srgbClr val="003660"/>
                </a:solidFill>
                <a:latin typeface="Arial" panose="020B0604020202020204" pitchFamily="34" charset="0"/>
                <a:cs typeface="Arial" panose="020B0604020202020204" pitchFamily="34" charset="0"/>
              </a:rPr>
              <a:t> Data Science</a:t>
            </a:r>
          </a:p>
        </p:txBody>
      </p:sp>
      <p:cxnSp>
        <p:nvCxnSpPr>
          <p:cNvPr id="12" name="Straight Connector 11">
            <a:extLst>
              <a:ext uri="{FF2B5EF4-FFF2-40B4-BE49-F238E27FC236}">
                <a16:creationId xmlns:a16="http://schemas.microsoft.com/office/drawing/2014/main" id="{223CD05A-D1AA-BAFB-B0D3-77EF974A8AFD}"/>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9906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BDB71C-D2BD-1DA3-F5FB-59C826F790E2}"/>
              </a:ext>
            </a:extLst>
          </p:cNvPr>
          <p:cNvSpPr txBox="1"/>
          <p:nvPr/>
        </p:nvSpPr>
        <p:spPr>
          <a:xfrm>
            <a:off x="164270" y="6460037"/>
            <a:ext cx="1146676" cy="261610"/>
          </a:xfrm>
          <a:prstGeom prst="rect">
            <a:avLst/>
          </a:prstGeom>
          <a:noFill/>
        </p:spPr>
        <p:txBody>
          <a:bodyPr wrap="square" rtlCol="0">
            <a:spAutoFit/>
          </a:bodyPr>
          <a:lstStyle/>
          <a:p>
            <a:r>
              <a:rPr lang="en-US" sz="1100" b="1" dirty="0">
                <a:solidFill>
                  <a:srgbClr val="00306C"/>
                </a:solidFill>
                <a:latin typeface="Arial" panose="020B0604020202020204" pitchFamily="34" charset="0"/>
                <a:cs typeface="Arial" panose="020B0604020202020204" pitchFamily="34" charset="0"/>
              </a:rPr>
              <a:t>Kedron et al.</a:t>
            </a:r>
          </a:p>
        </p:txBody>
      </p:sp>
      <p:sp>
        <p:nvSpPr>
          <p:cNvPr id="4" name="TextBox 3">
            <a:extLst>
              <a:ext uri="{FF2B5EF4-FFF2-40B4-BE49-F238E27FC236}">
                <a16:creationId xmlns:a16="http://schemas.microsoft.com/office/drawing/2014/main" id="{C6E06851-E92B-8C41-6C30-3F691C7E04CD}"/>
              </a:ext>
            </a:extLst>
          </p:cNvPr>
          <p:cNvSpPr txBox="1"/>
          <p:nvPr/>
        </p:nvSpPr>
        <p:spPr>
          <a:xfrm>
            <a:off x="1196421" y="6455293"/>
            <a:ext cx="4371817" cy="276999"/>
          </a:xfrm>
          <a:prstGeom prst="rect">
            <a:avLst/>
          </a:prstGeom>
          <a:noFill/>
        </p:spPr>
        <p:txBody>
          <a:bodyPr wrap="square" rtlCol="0">
            <a:spAutoFit/>
          </a:bodyPr>
          <a:lstStyle/>
          <a:p>
            <a:r>
              <a:rPr lang="en-US" sz="1200" dirty="0">
                <a:solidFill>
                  <a:schemeClr val="bg2">
                    <a:lumMod val="50000"/>
                  </a:schemeClr>
                </a:solidFill>
                <a:latin typeface="AvenirNextforSAS Light" panose="020B0403020202020204" pitchFamily="34" charset="0"/>
                <a:cs typeface="Arial" panose="020B0604020202020204" pitchFamily="34" charset="0"/>
              </a:rPr>
              <a:t>Challenges and Breakthroughs in Replicable STDS</a:t>
            </a:r>
          </a:p>
        </p:txBody>
      </p:sp>
      <p:sp>
        <p:nvSpPr>
          <p:cNvPr id="5" name="Slide Number Placeholder 4">
            <a:extLst>
              <a:ext uri="{FF2B5EF4-FFF2-40B4-BE49-F238E27FC236}">
                <a16:creationId xmlns:a16="http://schemas.microsoft.com/office/drawing/2014/main" id="{9FCC9306-2DE5-2A97-9257-4319750ED93B}"/>
              </a:ext>
            </a:extLst>
          </p:cNvPr>
          <p:cNvSpPr>
            <a:spLocks noGrp="1"/>
          </p:cNvSpPr>
          <p:nvPr>
            <p:ph type="sldNum" sz="quarter" idx="12"/>
          </p:nvPr>
        </p:nvSpPr>
        <p:spPr>
          <a:xfrm>
            <a:off x="11529520" y="6455469"/>
            <a:ext cx="410945" cy="266178"/>
          </a:xfrm>
        </p:spPr>
        <p:txBody>
          <a:bodyPr/>
          <a:lstStyle/>
          <a:p>
            <a:pPr algn="l"/>
            <a:fld id="{5727748E-CD35-4014-937D-97776722114C}" type="slidenum">
              <a:rPr lang="en-US" b="1" smtClean="0">
                <a:solidFill>
                  <a:srgbClr val="00306C"/>
                </a:solidFill>
                <a:latin typeface="Arial" panose="020B0604020202020204" pitchFamily="34" charset="0"/>
                <a:cs typeface="Arial" panose="020B0604020202020204" pitchFamily="34" charset="0"/>
              </a:rPr>
              <a:pPr algn="l"/>
              <a:t>8</a:t>
            </a:fld>
            <a:endParaRPr lang="en-US" b="1" dirty="0">
              <a:solidFill>
                <a:srgbClr val="00306C"/>
              </a:solidFill>
              <a:latin typeface="Arial" panose="020B0604020202020204" pitchFamily="34" charset="0"/>
              <a:cs typeface="Arial" panose="020B0604020202020204" pitchFamily="34" charset="0"/>
            </a:endParaRPr>
          </a:p>
        </p:txBody>
      </p:sp>
      <p:cxnSp>
        <p:nvCxnSpPr>
          <p:cNvPr id="7" name="Straight Connector 6">
            <a:extLst>
              <a:ext uri="{FF2B5EF4-FFF2-40B4-BE49-F238E27FC236}">
                <a16:creationId xmlns:a16="http://schemas.microsoft.com/office/drawing/2014/main" id="{067FD9FF-8F3C-5DC7-DC23-529666D1D89B}"/>
              </a:ext>
            </a:extLst>
          </p:cNvPr>
          <p:cNvCxnSpPr/>
          <p:nvPr/>
        </p:nvCxnSpPr>
        <p:spPr>
          <a:xfrm flipH="1">
            <a:off x="11524759" y="6527118"/>
            <a:ext cx="2381"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E5F793F0-776E-B135-1DFC-D3DB65D624A2}"/>
              </a:ext>
            </a:extLst>
          </p:cNvPr>
          <p:cNvSpPr txBox="1"/>
          <p:nvPr/>
        </p:nvSpPr>
        <p:spPr>
          <a:xfrm>
            <a:off x="7150561" y="6455293"/>
            <a:ext cx="4371817" cy="276999"/>
          </a:xfrm>
          <a:prstGeom prst="rect">
            <a:avLst/>
          </a:prstGeom>
          <a:noFill/>
        </p:spPr>
        <p:txBody>
          <a:bodyPr wrap="square" rtlCol="0">
            <a:spAutoFit/>
          </a:bodyPr>
          <a:lstStyle/>
          <a:p>
            <a:pPr algn="r"/>
            <a:r>
              <a:rPr lang="en-US" sz="1200" dirty="0">
                <a:solidFill>
                  <a:schemeClr val="bg2">
                    <a:lumMod val="50000"/>
                  </a:schemeClr>
                </a:solidFill>
                <a:latin typeface="AvenirNextforSAS Light" panose="020B0403020202020204" pitchFamily="34" charset="0"/>
                <a:cs typeface="Arial" panose="020B0604020202020204" pitchFamily="34" charset="0"/>
              </a:rPr>
              <a:t>Symposium on STDS</a:t>
            </a:r>
          </a:p>
        </p:txBody>
      </p:sp>
      <p:cxnSp>
        <p:nvCxnSpPr>
          <p:cNvPr id="9" name="Straight Connector 8">
            <a:extLst>
              <a:ext uri="{FF2B5EF4-FFF2-40B4-BE49-F238E27FC236}">
                <a16:creationId xmlns:a16="http://schemas.microsoft.com/office/drawing/2014/main" id="{67687519-0F9A-7AE6-EA54-1118FB76C69E}"/>
              </a:ext>
            </a:extLst>
          </p:cNvPr>
          <p:cNvCxnSpPr>
            <a:cxnSpLocks/>
          </p:cNvCxnSpPr>
          <p:nvPr/>
        </p:nvCxnSpPr>
        <p:spPr>
          <a:xfrm flipH="1">
            <a:off x="1196421" y="6527118"/>
            <a:ext cx="2620" cy="133351"/>
          </a:xfrm>
          <a:prstGeom prst="line">
            <a:avLst/>
          </a:prstGeom>
          <a:ln w="12700">
            <a:solidFill>
              <a:srgbClr val="00306C"/>
            </a:solidFill>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DD3E07C7-5291-C43D-AC04-0A9926DC8973}"/>
              </a:ext>
            </a:extLst>
          </p:cNvPr>
          <p:cNvSpPr txBox="1"/>
          <p:nvPr/>
        </p:nvSpPr>
        <p:spPr>
          <a:xfrm>
            <a:off x="160461" y="763552"/>
            <a:ext cx="10884138" cy="369332"/>
          </a:xfrm>
          <a:prstGeom prst="rect">
            <a:avLst/>
          </a:prstGeom>
          <a:noFill/>
        </p:spPr>
        <p:txBody>
          <a:bodyPr wrap="square" rtlCol="0">
            <a:spAutoFit/>
          </a:bodyPr>
          <a:lstStyle/>
          <a:p>
            <a:r>
              <a:rPr lang="en-US" dirty="0" err="1"/>
              <a:t>Munafo</a:t>
            </a:r>
            <a:r>
              <a:rPr lang="en-US" dirty="0"/>
              <a:t> et al. (2016), Kedron et al. (2020), Yu &amp; </a:t>
            </a:r>
            <a:r>
              <a:rPr lang="en-US" dirty="0" err="1"/>
              <a:t>Kumbier</a:t>
            </a:r>
            <a:r>
              <a:rPr lang="en-US" dirty="0"/>
              <a:t> (2020), </a:t>
            </a:r>
          </a:p>
        </p:txBody>
      </p:sp>
      <p:sp>
        <p:nvSpPr>
          <p:cNvPr id="42" name="TextBox 41">
            <a:extLst>
              <a:ext uri="{FF2B5EF4-FFF2-40B4-BE49-F238E27FC236}">
                <a16:creationId xmlns:a16="http://schemas.microsoft.com/office/drawing/2014/main" id="{A56D0DD4-61F1-B449-BA03-E2F3F57BC115}"/>
              </a:ext>
            </a:extLst>
          </p:cNvPr>
          <p:cNvSpPr txBox="1"/>
          <p:nvPr/>
        </p:nvSpPr>
        <p:spPr>
          <a:xfrm>
            <a:off x="354412" y="153540"/>
            <a:ext cx="9780186" cy="553998"/>
          </a:xfrm>
          <a:prstGeom prst="rect">
            <a:avLst/>
          </a:prstGeom>
          <a:noFill/>
        </p:spPr>
        <p:txBody>
          <a:bodyPr wrap="square" rtlCol="0">
            <a:spAutoFit/>
          </a:bodyPr>
          <a:lstStyle/>
          <a:p>
            <a:r>
              <a:rPr lang="en-US" sz="3000" b="1" dirty="0">
                <a:solidFill>
                  <a:srgbClr val="003660"/>
                </a:solidFill>
                <a:latin typeface="Arial" panose="020B0604020202020204" pitchFamily="34" charset="0"/>
                <a:cs typeface="Arial" panose="020B0604020202020204" pitchFamily="34" charset="0"/>
              </a:rPr>
              <a:t>Spatiotemporal Data Science Lifecycle</a:t>
            </a:r>
          </a:p>
        </p:txBody>
      </p:sp>
      <p:cxnSp>
        <p:nvCxnSpPr>
          <p:cNvPr id="43" name="Straight Connector 42">
            <a:extLst>
              <a:ext uri="{FF2B5EF4-FFF2-40B4-BE49-F238E27FC236}">
                <a16:creationId xmlns:a16="http://schemas.microsoft.com/office/drawing/2014/main" id="{7CBDB33B-667E-8664-6181-792FBABEA1E2}"/>
              </a:ext>
            </a:extLst>
          </p:cNvPr>
          <p:cNvCxnSpPr>
            <a:cxnSpLocks/>
          </p:cNvCxnSpPr>
          <p:nvPr/>
        </p:nvCxnSpPr>
        <p:spPr>
          <a:xfrm>
            <a:off x="274319" y="246269"/>
            <a:ext cx="0" cy="769984"/>
          </a:xfrm>
          <a:prstGeom prst="line">
            <a:avLst/>
          </a:prstGeom>
          <a:ln w="76200">
            <a:solidFill>
              <a:srgbClr val="00306C"/>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0B04303F-571B-4578-D240-4D42EB8960F7}"/>
              </a:ext>
            </a:extLst>
          </p:cNvPr>
          <p:cNvSpPr/>
          <p:nvPr/>
        </p:nvSpPr>
        <p:spPr>
          <a:xfrm>
            <a:off x="3782684" y="1815389"/>
            <a:ext cx="3803980" cy="3678652"/>
          </a:xfrm>
          <a:prstGeom prst="ellipse">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574484B7-6555-2DCB-9432-DBE3E310AAE3}"/>
              </a:ext>
            </a:extLst>
          </p:cNvPr>
          <p:cNvCxnSpPr>
            <a:cxnSpLocks/>
          </p:cNvCxnSpPr>
          <p:nvPr/>
        </p:nvCxnSpPr>
        <p:spPr>
          <a:xfrm>
            <a:off x="5691817" y="1815389"/>
            <a:ext cx="180346" cy="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91ABD2D-2244-0316-38C3-C7D5E3C61B21}"/>
              </a:ext>
            </a:extLst>
          </p:cNvPr>
          <p:cNvCxnSpPr>
            <a:cxnSpLocks/>
          </p:cNvCxnSpPr>
          <p:nvPr/>
        </p:nvCxnSpPr>
        <p:spPr>
          <a:xfrm flipH="1">
            <a:off x="5486400" y="5494041"/>
            <a:ext cx="170328" cy="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BC687BD-6793-BDA0-5CB6-476836DC5F51}"/>
              </a:ext>
            </a:extLst>
          </p:cNvPr>
          <p:cNvCxnSpPr>
            <a:cxnSpLocks/>
          </p:cNvCxnSpPr>
          <p:nvPr/>
        </p:nvCxnSpPr>
        <p:spPr>
          <a:xfrm>
            <a:off x="7195015" y="2503191"/>
            <a:ext cx="0" cy="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53AE41F4-A5D4-3C97-DD05-002B5B134864}"/>
              </a:ext>
            </a:extLst>
          </p:cNvPr>
          <p:cNvCxnSpPr>
            <a:cxnSpLocks/>
          </p:cNvCxnSpPr>
          <p:nvPr/>
        </p:nvCxnSpPr>
        <p:spPr>
          <a:xfrm flipH="1">
            <a:off x="6915150" y="4917777"/>
            <a:ext cx="136990" cy="131021"/>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5CCDA00A-6E67-3255-F20E-A6059C91D348}"/>
              </a:ext>
            </a:extLst>
          </p:cNvPr>
          <p:cNvCxnSpPr>
            <a:cxnSpLocks/>
          </p:cNvCxnSpPr>
          <p:nvPr/>
        </p:nvCxnSpPr>
        <p:spPr>
          <a:xfrm>
            <a:off x="7580776" y="3580842"/>
            <a:ext cx="0" cy="18208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B03D970-1E0A-E22B-F1A4-2A723D09AD2D}"/>
              </a:ext>
            </a:extLst>
          </p:cNvPr>
          <p:cNvCxnSpPr>
            <a:cxnSpLocks/>
            <a:endCxn id="10" idx="3"/>
          </p:cNvCxnSpPr>
          <p:nvPr/>
        </p:nvCxnSpPr>
        <p:spPr>
          <a:xfrm flipH="1" flipV="1">
            <a:off x="4339764" y="4955315"/>
            <a:ext cx="112049" cy="64907"/>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F2AC1AF-9DBB-338C-AD7D-1194C933F8EC}"/>
              </a:ext>
            </a:extLst>
          </p:cNvPr>
          <p:cNvCxnSpPr>
            <a:cxnSpLocks/>
          </p:cNvCxnSpPr>
          <p:nvPr/>
        </p:nvCxnSpPr>
        <p:spPr>
          <a:xfrm flipV="1">
            <a:off x="3782684" y="3578515"/>
            <a:ext cx="0" cy="152400"/>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60595B90-C027-0325-93DC-85A54D20F7E0}"/>
              </a:ext>
            </a:extLst>
          </p:cNvPr>
          <p:cNvCxnSpPr>
            <a:cxnSpLocks/>
            <a:endCxn id="10" idx="1"/>
          </p:cNvCxnSpPr>
          <p:nvPr/>
        </p:nvCxnSpPr>
        <p:spPr>
          <a:xfrm flipV="1">
            <a:off x="4200525" y="2354115"/>
            <a:ext cx="139239" cy="165797"/>
          </a:xfrm>
          <a:prstGeom prst="straightConnector1">
            <a:avLst/>
          </a:prstGeom>
          <a:ln w="508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4288133A-9CFA-09E2-91E6-077FE55EF617}"/>
              </a:ext>
            </a:extLst>
          </p:cNvPr>
          <p:cNvSpPr txBox="1"/>
          <p:nvPr/>
        </p:nvSpPr>
        <p:spPr>
          <a:xfrm>
            <a:off x="5152713" y="1347083"/>
            <a:ext cx="1133787" cy="369332"/>
          </a:xfrm>
          <a:prstGeom prst="rect">
            <a:avLst/>
          </a:prstGeom>
          <a:noFill/>
        </p:spPr>
        <p:txBody>
          <a:bodyPr wrap="square">
            <a:spAutoFit/>
          </a:bodyPr>
          <a:lstStyle/>
          <a:p>
            <a:r>
              <a:rPr lang="en-US" dirty="0">
                <a:latin typeface="Avenir Light" panose="020B0402020203020204" pitchFamily="34" charset="77"/>
              </a:rPr>
              <a:t>Question</a:t>
            </a:r>
            <a:endParaRPr lang="en-US" dirty="0"/>
          </a:p>
        </p:txBody>
      </p:sp>
      <p:sp>
        <p:nvSpPr>
          <p:cNvPr id="33" name="TextBox 32">
            <a:extLst>
              <a:ext uri="{FF2B5EF4-FFF2-40B4-BE49-F238E27FC236}">
                <a16:creationId xmlns:a16="http://schemas.microsoft.com/office/drawing/2014/main" id="{0A80ABD7-1826-956E-7EB6-0DE9B9BA00C7}"/>
              </a:ext>
            </a:extLst>
          </p:cNvPr>
          <p:cNvSpPr txBox="1"/>
          <p:nvPr/>
        </p:nvSpPr>
        <p:spPr>
          <a:xfrm>
            <a:off x="7120499" y="2044582"/>
            <a:ext cx="1133787" cy="646331"/>
          </a:xfrm>
          <a:prstGeom prst="rect">
            <a:avLst/>
          </a:prstGeom>
          <a:noFill/>
        </p:spPr>
        <p:txBody>
          <a:bodyPr wrap="square">
            <a:spAutoFit/>
          </a:bodyPr>
          <a:lstStyle/>
          <a:p>
            <a:pPr algn="ctr"/>
            <a:r>
              <a:rPr lang="en-US" dirty="0">
                <a:latin typeface="Avenir Light" panose="020B0402020203020204" pitchFamily="34" charset="77"/>
              </a:rPr>
              <a:t>Research Design</a:t>
            </a:r>
            <a:endParaRPr lang="en-US" dirty="0"/>
          </a:p>
        </p:txBody>
      </p:sp>
      <p:sp>
        <p:nvSpPr>
          <p:cNvPr id="34" name="TextBox 33">
            <a:extLst>
              <a:ext uri="{FF2B5EF4-FFF2-40B4-BE49-F238E27FC236}">
                <a16:creationId xmlns:a16="http://schemas.microsoft.com/office/drawing/2014/main" id="{51403DC1-9906-77EC-F80F-3E6BA0005A95}"/>
              </a:ext>
            </a:extLst>
          </p:cNvPr>
          <p:cNvSpPr txBox="1"/>
          <p:nvPr/>
        </p:nvSpPr>
        <p:spPr>
          <a:xfrm>
            <a:off x="7715813" y="3293407"/>
            <a:ext cx="1242450" cy="646331"/>
          </a:xfrm>
          <a:prstGeom prst="rect">
            <a:avLst/>
          </a:prstGeom>
          <a:noFill/>
        </p:spPr>
        <p:txBody>
          <a:bodyPr wrap="square">
            <a:spAutoFit/>
          </a:bodyPr>
          <a:lstStyle/>
          <a:p>
            <a:pPr algn="ctr"/>
            <a:r>
              <a:rPr lang="en-US" dirty="0">
                <a:latin typeface="Avenir Light" panose="020B0402020203020204" pitchFamily="34" charset="77"/>
              </a:rPr>
              <a:t>Data</a:t>
            </a:r>
          </a:p>
          <a:p>
            <a:pPr algn="ctr"/>
            <a:r>
              <a:rPr lang="en-US" dirty="0">
                <a:latin typeface="Avenir Light" panose="020B0402020203020204" pitchFamily="34" charset="77"/>
              </a:rPr>
              <a:t>Collection</a:t>
            </a:r>
            <a:endParaRPr lang="en-US" dirty="0"/>
          </a:p>
        </p:txBody>
      </p:sp>
      <p:sp>
        <p:nvSpPr>
          <p:cNvPr id="35" name="TextBox 34">
            <a:extLst>
              <a:ext uri="{FF2B5EF4-FFF2-40B4-BE49-F238E27FC236}">
                <a16:creationId xmlns:a16="http://schemas.microsoft.com/office/drawing/2014/main" id="{C38B3AC4-062B-0876-B81C-B9C09E677511}"/>
              </a:ext>
            </a:extLst>
          </p:cNvPr>
          <p:cNvSpPr txBox="1"/>
          <p:nvPr/>
        </p:nvSpPr>
        <p:spPr>
          <a:xfrm>
            <a:off x="7120498" y="4725632"/>
            <a:ext cx="1668689" cy="646331"/>
          </a:xfrm>
          <a:prstGeom prst="rect">
            <a:avLst/>
          </a:prstGeom>
          <a:noFill/>
        </p:spPr>
        <p:txBody>
          <a:bodyPr wrap="square">
            <a:spAutoFit/>
          </a:bodyPr>
          <a:lstStyle/>
          <a:p>
            <a:pPr algn="ctr"/>
            <a:r>
              <a:rPr lang="en-US" dirty="0">
                <a:latin typeface="Avenir Light" panose="020B0402020203020204" pitchFamily="34" charset="77"/>
              </a:rPr>
              <a:t>Data</a:t>
            </a:r>
          </a:p>
          <a:p>
            <a:pPr algn="ctr"/>
            <a:r>
              <a:rPr lang="en-US" dirty="0">
                <a:latin typeface="Avenir Light" panose="020B0402020203020204" pitchFamily="34" charset="77"/>
              </a:rPr>
              <a:t>Management</a:t>
            </a:r>
            <a:endParaRPr lang="en-US" dirty="0"/>
          </a:p>
        </p:txBody>
      </p:sp>
      <p:sp>
        <p:nvSpPr>
          <p:cNvPr id="36" name="TextBox 35">
            <a:extLst>
              <a:ext uri="{FF2B5EF4-FFF2-40B4-BE49-F238E27FC236}">
                <a16:creationId xmlns:a16="http://schemas.microsoft.com/office/drawing/2014/main" id="{BF7C34A1-DE5A-24EE-8C71-EC862A3BEFF1}"/>
              </a:ext>
            </a:extLst>
          </p:cNvPr>
          <p:cNvSpPr txBox="1"/>
          <p:nvPr/>
        </p:nvSpPr>
        <p:spPr>
          <a:xfrm>
            <a:off x="4822383" y="5675588"/>
            <a:ext cx="1668689" cy="646331"/>
          </a:xfrm>
          <a:prstGeom prst="rect">
            <a:avLst/>
          </a:prstGeom>
          <a:noFill/>
        </p:spPr>
        <p:txBody>
          <a:bodyPr wrap="square">
            <a:spAutoFit/>
          </a:bodyPr>
          <a:lstStyle/>
          <a:p>
            <a:pPr algn="ctr"/>
            <a:r>
              <a:rPr lang="en-US" dirty="0">
                <a:latin typeface="Avenir Light" panose="020B0402020203020204" pitchFamily="34" charset="77"/>
              </a:rPr>
              <a:t>Data</a:t>
            </a:r>
          </a:p>
          <a:p>
            <a:pPr algn="ctr"/>
            <a:r>
              <a:rPr lang="en-US" dirty="0">
                <a:latin typeface="Avenir Light" panose="020B0402020203020204" pitchFamily="34" charset="77"/>
              </a:rPr>
              <a:t>Exploration</a:t>
            </a:r>
            <a:endParaRPr lang="en-US" dirty="0"/>
          </a:p>
        </p:txBody>
      </p:sp>
      <p:sp>
        <p:nvSpPr>
          <p:cNvPr id="37" name="TextBox 36">
            <a:extLst>
              <a:ext uri="{FF2B5EF4-FFF2-40B4-BE49-F238E27FC236}">
                <a16:creationId xmlns:a16="http://schemas.microsoft.com/office/drawing/2014/main" id="{187DB326-D988-AA8D-E37F-46E66669A5C8}"/>
              </a:ext>
            </a:extLst>
          </p:cNvPr>
          <p:cNvSpPr txBox="1"/>
          <p:nvPr/>
        </p:nvSpPr>
        <p:spPr>
          <a:xfrm>
            <a:off x="2959106" y="5036601"/>
            <a:ext cx="1668689" cy="646331"/>
          </a:xfrm>
          <a:prstGeom prst="rect">
            <a:avLst/>
          </a:prstGeom>
          <a:noFill/>
        </p:spPr>
        <p:txBody>
          <a:bodyPr wrap="square">
            <a:spAutoFit/>
          </a:bodyPr>
          <a:lstStyle/>
          <a:p>
            <a:pPr algn="ctr"/>
            <a:r>
              <a:rPr lang="en-US" dirty="0">
                <a:latin typeface="Avenir Light" panose="020B0402020203020204" pitchFamily="34" charset="77"/>
              </a:rPr>
              <a:t>Modeling </a:t>
            </a:r>
          </a:p>
          <a:p>
            <a:pPr algn="ctr"/>
            <a:r>
              <a:rPr lang="en-US" dirty="0">
                <a:latin typeface="Avenir Light" panose="020B0402020203020204" pitchFamily="34" charset="77"/>
              </a:rPr>
              <a:t>&amp; Analysis</a:t>
            </a:r>
            <a:endParaRPr lang="en-US" dirty="0"/>
          </a:p>
        </p:txBody>
      </p:sp>
      <p:sp>
        <p:nvSpPr>
          <p:cNvPr id="38" name="TextBox 37">
            <a:extLst>
              <a:ext uri="{FF2B5EF4-FFF2-40B4-BE49-F238E27FC236}">
                <a16:creationId xmlns:a16="http://schemas.microsoft.com/office/drawing/2014/main" id="{3AD1DD0E-5919-139B-57D5-7E62EF948E48}"/>
              </a:ext>
            </a:extLst>
          </p:cNvPr>
          <p:cNvSpPr txBox="1"/>
          <p:nvPr/>
        </p:nvSpPr>
        <p:spPr>
          <a:xfrm>
            <a:off x="2294076" y="3479354"/>
            <a:ext cx="1668689" cy="369332"/>
          </a:xfrm>
          <a:prstGeom prst="rect">
            <a:avLst/>
          </a:prstGeom>
          <a:noFill/>
        </p:spPr>
        <p:txBody>
          <a:bodyPr wrap="square">
            <a:spAutoFit/>
          </a:bodyPr>
          <a:lstStyle/>
          <a:p>
            <a:pPr algn="ctr"/>
            <a:r>
              <a:rPr lang="en-US" dirty="0">
                <a:latin typeface="Avenir Light" panose="020B0402020203020204" pitchFamily="34" charset="77"/>
              </a:rPr>
              <a:t>Interpret</a:t>
            </a:r>
          </a:p>
        </p:txBody>
      </p:sp>
      <p:sp>
        <p:nvSpPr>
          <p:cNvPr id="39" name="TextBox 38">
            <a:extLst>
              <a:ext uri="{FF2B5EF4-FFF2-40B4-BE49-F238E27FC236}">
                <a16:creationId xmlns:a16="http://schemas.microsoft.com/office/drawing/2014/main" id="{AF879A42-290D-EBA0-18BF-C32220AC481B}"/>
              </a:ext>
            </a:extLst>
          </p:cNvPr>
          <p:cNvSpPr txBox="1"/>
          <p:nvPr/>
        </p:nvSpPr>
        <p:spPr>
          <a:xfrm>
            <a:off x="2393028" y="2154561"/>
            <a:ext cx="1946736" cy="369332"/>
          </a:xfrm>
          <a:prstGeom prst="rect">
            <a:avLst/>
          </a:prstGeom>
          <a:noFill/>
        </p:spPr>
        <p:txBody>
          <a:bodyPr wrap="square">
            <a:spAutoFit/>
          </a:bodyPr>
          <a:lstStyle/>
          <a:p>
            <a:pPr algn="ctr"/>
            <a:r>
              <a:rPr lang="en-US" dirty="0">
                <a:latin typeface="Avenir Light" panose="020B0402020203020204" pitchFamily="34" charset="77"/>
              </a:rPr>
              <a:t>Communicate</a:t>
            </a:r>
          </a:p>
        </p:txBody>
      </p:sp>
      <p:grpSp>
        <p:nvGrpSpPr>
          <p:cNvPr id="6" name="Group 5">
            <a:extLst>
              <a:ext uri="{FF2B5EF4-FFF2-40B4-BE49-F238E27FC236}">
                <a16:creationId xmlns:a16="http://schemas.microsoft.com/office/drawing/2014/main" id="{0C1810E8-8B3C-AB15-0224-C4F6DC09DD67}"/>
              </a:ext>
            </a:extLst>
          </p:cNvPr>
          <p:cNvGrpSpPr/>
          <p:nvPr/>
        </p:nvGrpSpPr>
        <p:grpSpPr>
          <a:xfrm>
            <a:off x="4002051" y="2404382"/>
            <a:ext cx="3353498" cy="2887010"/>
            <a:chOff x="4002051" y="2404382"/>
            <a:chExt cx="3353498" cy="2887010"/>
          </a:xfrm>
        </p:grpSpPr>
        <p:sp>
          <p:nvSpPr>
            <p:cNvPr id="40" name="TextBox 39">
              <a:extLst>
                <a:ext uri="{FF2B5EF4-FFF2-40B4-BE49-F238E27FC236}">
                  <a16:creationId xmlns:a16="http://schemas.microsoft.com/office/drawing/2014/main" id="{8730C5ED-A030-CD72-3A86-AC3B623CCD64}"/>
                </a:ext>
              </a:extLst>
            </p:cNvPr>
            <p:cNvSpPr txBox="1"/>
            <p:nvPr/>
          </p:nvSpPr>
          <p:spPr>
            <a:xfrm>
              <a:off x="6491072" y="2440936"/>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a</a:t>
              </a:r>
            </a:p>
          </p:txBody>
        </p:sp>
        <p:sp>
          <p:nvSpPr>
            <p:cNvPr id="44" name="TextBox 43">
              <a:extLst>
                <a:ext uri="{FF2B5EF4-FFF2-40B4-BE49-F238E27FC236}">
                  <a16:creationId xmlns:a16="http://schemas.microsoft.com/office/drawing/2014/main" id="{D1973FF3-DF4B-E570-9F0E-092B1B077D45}"/>
                </a:ext>
              </a:extLst>
            </p:cNvPr>
            <p:cNvSpPr txBox="1"/>
            <p:nvPr/>
          </p:nvSpPr>
          <p:spPr>
            <a:xfrm>
              <a:off x="6905091" y="3409363"/>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b</a:t>
              </a:r>
            </a:p>
          </p:txBody>
        </p:sp>
        <p:sp>
          <p:nvSpPr>
            <p:cNvPr id="45" name="TextBox 44">
              <a:extLst>
                <a:ext uri="{FF2B5EF4-FFF2-40B4-BE49-F238E27FC236}">
                  <a16:creationId xmlns:a16="http://schemas.microsoft.com/office/drawing/2014/main" id="{EA4579E1-4F5F-B333-FD73-F5E6432295F4}"/>
                </a:ext>
              </a:extLst>
            </p:cNvPr>
            <p:cNvSpPr txBox="1"/>
            <p:nvPr/>
          </p:nvSpPr>
          <p:spPr>
            <a:xfrm>
              <a:off x="6533187" y="4543260"/>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c</a:t>
              </a:r>
            </a:p>
          </p:txBody>
        </p:sp>
        <p:sp>
          <p:nvSpPr>
            <p:cNvPr id="46" name="TextBox 45">
              <a:extLst>
                <a:ext uri="{FF2B5EF4-FFF2-40B4-BE49-F238E27FC236}">
                  <a16:creationId xmlns:a16="http://schemas.microsoft.com/office/drawing/2014/main" id="{1761DEEC-589D-7FFC-E6D1-D81A3F14E9EB}"/>
                </a:ext>
              </a:extLst>
            </p:cNvPr>
            <p:cNvSpPr txBox="1"/>
            <p:nvPr/>
          </p:nvSpPr>
          <p:spPr>
            <a:xfrm>
              <a:off x="5431498" y="4891282"/>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d</a:t>
              </a:r>
            </a:p>
          </p:txBody>
        </p:sp>
        <p:sp>
          <p:nvSpPr>
            <p:cNvPr id="47" name="TextBox 46">
              <a:extLst>
                <a:ext uri="{FF2B5EF4-FFF2-40B4-BE49-F238E27FC236}">
                  <a16:creationId xmlns:a16="http://schemas.microsoft.com/office/drawing/2014/main" id="{86D93C68-B5EE-9557-DA1D-021724B7525D}"/>
                </a:ext>
              </a:extLst>
            </p:cNvPr>
            <p:cNvSpPr txBox="1"/>
            <p:nvPr/>
          </p:nvSpPr>
          <p:spPr>
            <a:xfrm>
              <a:off x="4528093" y="4570466"/>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e</a:t>
              </a:r>
            </a:p>
          </p:txBody>
        </p:sp>
        <p:sp>
          <p:nvSpPr>
            <p:cNvPr id="48" name="TextBox 47">
              <a:extLst>
                <a:ext uri="{FF2B5EF4-FFF2-40B4-BE49-F238E27FC236}">
                  <a16:creationId xmlns:a16="http://schemas.microsoft.com/office/drawing/2014/main" id="{DC9F772D-3358-E6E2-B899-65E738152B32}"/>
                </a:ext>
              </a:extLst>
            </p:cNvPr>
            <p:cNvSpPr txBox="1"/>
            <p:nvPr/>
          </p:nvSpPr>
          <p:spPr>
            <a:xfrm>
              <a:off x="4002051" y="3524678"/>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f</a:t>
              </a:r>
            </a:p>
          </p:txBody>
        </p:sp>
        <p:sp>
          <p:nvSpPr>
            <p:cNvPr id="49" name="TextBox 48">
              <a:extLst>
                <a:ext uri="{FF2B5EF4-FFF2-40B4-BE49-F238E27FC236}">
                  <a16:creationId xmlns:a16="http://schemas.microsoft.com/office/drawing/2014/main" id="{92FE2AA5-EF8A-0338-7474-C17BBB9FC870}"/>
                </a:ext>
              </a:extLst>
            </p:cNvPr>
            <p:cNvSpPr txBox="1"/>
            <p:nvPr/>
          </p:nvSpPr>
          <p:spPr>
            <a:xfrm>
              <a:off x="4395788" y="2404382"/>
              <a:ext cx="450458" cy="400110"/>
            </a:xfrm>
            <a:prstGeom prst="rect">
              <a:avLst/>
            </a:prstGeom>
            <a:noFill/>
          </p:spPr>
          <p:txBody>
            <a:bodyPr wrap="square">
              <a:spAutoFit/>
            </a:bodyPr>
            <a:lstStyle/>
            <a:p>
              <a:pPr algn="ctr"/>
              <a:r>
                <a:rPr lang="en-US" sz="2000" dirty="0">
                  <a:solidFill>
                    <a:srgbClr val="EF5645"/>
                  </a:solidFill>
                  <a:latin typeface="Arial" panose="020B0604020202020204" pitchFamily="34" charset="0"/>
                  <a:cs typeface="Arial" panose="020B0604020202020204" pitchFamily="34" charset="0"/>
                </a:rPr>
                <a:t>g</a:t>
              </a:r>
            </a:p>
          </p:txBody>
        </p:sp>
      </p:grpSp>
      <p:sp>
        <p:nvSpPr>
          <p:cNvPr id="50" name="TextBox 49">
            <a:extLst>
              <a:ext uri="{FF2B5EF4-FFF2-40B4-BE49-F238E27FC236}">
                <a16:creationId xmlns:a16="http://schemas.microsoft.com/office/drawing/2014/main" id="{8C92C10D-D930-0603-5CC5-E6336D510DAC}"/>
              </a:ext>
            </a:extLst>
          </p:cNvPr>
          <p:cNvSpPr txBox="1"/>
          <p:nvPr/>
        </p:nvSpPr>
        <p:spPr>
          <a:xfrm>
            <a:off x="4671875" y="3460645"/>
            <a:ext cx="1861311" cy="400110"/>
          </a:xfrm>
          <a:prstGeom prst="rect">
            <a:avLst/>
          </a:prstGeom>
          <a:noFill/>
        </p:spPr>
        <p:txBody>
          <a:bodyPr wrap="square">
            <a:spAutoFit/>
          </a:bodyPr>
          <a:lstStyle/>
          <a:p>
            <a:pPr algn="ctr"/>
            <a:r>
              <a:rPr lang="en-US" sz="2000" dirty="0" err="1">
                <a:solidFill>
                  <a:srgbClr val="EF5645"/>
                </a:solidFill>
                <a:latin typeface="Arial" panose="020B0604020202020204" pitchFamily="34" charset="0"/>
                <a:cs typeface="Arial" panose="020B0604020202020204" pitchFamily="34" charset="0"/>
              </a:rPr>
              <a:t>abcdefg</a:t>
            </a:r>
            <a:r>
              <a:rPr lang="en-US" sz="2000" dirty="0">
                <a:solidFill>
                  <a:srgbClr val="EF5645"/>
                </a:solidFill>
                <a:latin typeface="Arial" panose="020B0604020202020204" pitchFamily="34" charset="0"/>
                <a:cs typeface="Arial" panose="020B0604020202020204" pitchFamily="34" charset="0"/>
              </a:rPr>
              <a:t> = n</a:t>
            </a:r>
          </a:p>
        </p:txBody>
      </p:sp>
    </p:spTree>
    <p:extLst>
      <p:ext uri="{BB962C8B-B14F-4D97-AF65-F5344CB8AC3E}">
        <p14:creationId xmlns:p14="http://schemas.microsoft.com/office/powerpoint/2010/main" val="2127639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859</TotalTime>
  <Words>682</Words>
  <Application>Microsoft Macintosh PowerPoint</Application>
  <PresentationFormat>Widescreen</PresentationFormat>
  <Paragraphs>89</Paragraphs>
  <Slides>8</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Avenir Book</vt:lpstr>
      <vt:lpstr>Avenir Light</vt:lpstr>
      <vt:lpstr>AvenirNextforSAS Light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Kedron</dc:creator>
  <cp:lastModifiedBy>Hejun Quan</cp:lastModifiedBy>
  <cp:revision>93</cp:revision>
  <dcterms:created xsi:type="dcterms:W3CDTF">2023-07-10T06:52:36Z</dcterms:created>
  <dcterms:modified xsi:type="dcterms:W3CDTF">2023-08-28T01:17:02Z</dcterms:modified>
</cp:coreProperties>
</file>

<file path=docProps/thumbnail.jpeg>
</file>